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49"/>
  </p:notesMasterIdLst>
  <p:handoutMasterIdLst>
    <p:handoutMasterId r:id="rId50"/>
  </p:handoutMasterIdLst>
  <p:sldIdLst>
    <p:sldId id="418" r:id="rId5"/>
    <p:sldId id="464" r:id="rId6"/>
    <p:sldId id="419" r:id="rId7"/>
    <p:sldId id="420" r:id="rId8"/>
    <p:sldId id="436" r:id="rId9"/>
    <p:sldId id="437" r:id="rId10"/>
    <p:sldId id="455" r:id="rId11"/>
    <p:sldId id="438" r:id="rId12"/>
    <p:sldId id="441" r:id="rId13"/>
    <p:sldId id="439" r:id="rId14"/>
    <p:sldId id="456" r:id="rId15"/>
    <p:sldId id="442" r:id="rId16"/>
    <p:sldId id="440" r:id="rId17"/>
    <p:sldId id="434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7" r:id="rId31"/>
    <p:sldId id="458" r:id="rId32"/>
    <p:sldId id="459" r:id="rId33"/>
    <p:sldId id="460" r:id="rId34"/>
    <p:sldId id="471" r:id="rId35"/>
    <p:sldId id="461" r:id="rId36"/>
    <p:sldId id="462" r:id="rId37"/>
    <p:sldId id="463" r:id="rId38"/>
    <p:sldId id="466" r:id="rId39"/>
    <p:sldId id="465" r:id="rId40"/>
    <p:sldId id="468" r:id="rId41"/>
    <p:sldId id="472" r:id="rId42"/>
    <p:sldId id="469" r:id="rId43"/>
    <p:sldId id="473" r:id="rId44"/>
    <p:sldId id="474" r:id="rId45"/>
    <p:sldId id="470" r:id="rId46"/>
    <p:sldId id="398" r:id="rId47"/>
    <p:sldId id="417" r:id="rId48"/>
  </p:sldIdLst>
  <p:sldSz cx="12192000" cy="6858000"/>
  <p:notesSz cx="6858000" cy="9144000"/>
  <p:embeddedFontLst>
    <p:embeddedFont>
      <p:font typeface="Open Sans" panose="020B060402020202020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Tw Cen MT" panose="020B0602020104020603" pitchFamily="34" charset="0"/>
      <p:regular r:id="rId59"/>
      <p:bold r:id="rId60"/>
      <p:italic r:id="rId61"/>
      <p:boldItalic r:id="rId62"/>
    </p:embeddedFont>
    <p:embeddedFont>
      <p:font typeface="Helvetica35-Thin" panose="020B0604020202020204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1481" autoAdjust="0"/>
  </p:normalViewPr>
  <p:slideViewPr>
    <p:cSldViewPr snapToGrid="0">
      <p:cViewPr varScale="1">
        <p:scale>
          <a:sx n="85" d="100"/>
          <a:sy n="85" d="100"/>
        </p:scale>
        <p:origin x="629" y="43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12/12/2017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-sanz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HealthCheck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Poste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/api/v2.1.2/resources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3158.d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artinfowler.com/bliki/CanaryRelease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22.11.2017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Microservices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b="1" dirty="0"/>
              <a:t> MSA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/>
              <a:t>MSA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/>
              <a:t>David Sanz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7213336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fault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tolerant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recovers</a:t>
            </a:r>
            <a:r>
              <a:rPr lang="es-ES" dirty="0">
                <a:solidFill>
                  <a:prstClr val="black"/>
                </a:solidFill>
              </a:rPr>
              <a:t> after a </a:t>
            </a:r>
            <a:r>
              <a:rPr lang="es-ES" dirty="0" err="1">
                <a:solidFill>
                  <a:prstClr val="black"/>
                </a:solidFill>
              </a:rPr>
              <a:t>network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avoiding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downtime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loss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timeouts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exponential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backoff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policies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Breaker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Limit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requests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Health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monitoring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failure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6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362124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Protects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function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</a:t>
            </a:r>
            <a:r>
              <a:rPr lang="es-ES" dirty="0">
                <a:solidFill>
                  <a:prstClr val="black"/>
                </a:solidFill>
              </a:rPr>
              <a:t> in a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broker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objects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which</a:t>
            </a:r>
            <a:r>
              <a:rPr lang="es-ES" dirty="0">
                <a:solidFill>
                  <a:prstClr val="black"/>
                </a:solidFill>
              </a:rPr>
              <a:t> monitores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putting</a:t>
            </a:r>
            <a:r>
              <a:rPr lang="es-ES" dirty="0">
                <a:solidFill>
                  <a:prstClr val="black"/>
                </a:solidFill>
              </a:rPr>
              <a:t> load </a:t>
            </a:r>
            <a:r>
              <a:rPr lang="es-ES" dirty="0" err="1">
                <a:solidFill>
                  <a:prstClr val="black"/>
                </a:solidFill>
              </a:rPr>
              <a:t>on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strugling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n-US" dirty="0"/>
              <a:t>reach a certain threshold, the circuit changes to </a:t>
            </a:r>
            <a:r>
              <a:rPr lang="en-US" b="1" dirty="0"/>
              <a:t>Open state </a:t>
            </a:r>
            <a:r>
              <a:rPr lang="en-US" dirty="0"/>
              <a:t>and </a:t>
            </a:r>
            <a:r>
              <a:rPr lang="es-ES" dirty="0">
                <a:solidFill>
                  <a:prstClr val="black"/>
                </a:solidFill>
              </a:rPr>
              <a:t>s</a:t>
            </a:r>
            <a:r>
              <a:rPr lang="en-US" dirty="0" err="1">
                <a:solidFill>
                  <a:prstClr val="black"/>
                </a:solidFill>
              </a:rPr>
              <a:t>ubsequent</a:t>
            </a:r>
            <a:r>
              <a:rPr lang="en-US" dirty="0">
                <a:solidFill>
                  <a:prstClr val="black"/>
                </a:solidFill>
              </a:rPr>
              <a:t> requests will fail.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</a:t>
            </a:r>
            <a:r>
              <a:rPr lang="en-US" dirty="0" err="1">
                <a:solidFill>
                  <a:prstClr val="black"/>
                </a:solidFill>
              </a:rPr>
              <a:t>fter</a:t>
            </a:r>
            <a:r>
              <a:rPr lang="en-US" dirty="0">
                <a:solidFill>
                  <a:prstClr val="black"/>
                </a:solidFill>
              </a:rPr>
              <a:t> a timeout the circuit changes to </a:t>
            </a:r>
            <a:r>
              <a:rPr lang="en-US" b="1" dirty="0">
                <a:solidFill>
                  <a:prstClr val="black"/>
                </a:solidFill>
              </a:rPr>
              <a:t>Half-open state </a:t>
            </a:r>
            <a:r>
              <a:rPr lang="en-US" dirty="0">
                <a:solidFill>
                  <a:prstClr val="black"/>
                </a:solidFill>
              </a:rPr>
              <a:t>and makes a trial request.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successful, the circuit changes to </a:t>
            </a:r>
            <a:r>
              <a:rPr lang="en-US" b="1" dirty="0">
                <a:solidFill>
                  <a:prstClr val="black"/>
                </a:solidFill>
              </a:rPr>
              <a:t>Closed state </a:t>
            </a:r>
            <a:r>
              <a:rPr lang="en-US" dirty="0">
                <a:solidFill>
                  <a:prstClr val="black"/>
                </a:solidFill>
              </a:rPr>
              <a:t>and subsequent request will be sent.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not, is changed to </a:t>
            </a:r>
            <a:r>
              <a:rPr lang="en-US" b="1" dirty="0">
                <a:solidFill>
                  <a:prstClr val="black"/>
                </a:solidFill>
              </a:rPr>
              <a:t>Open state </a:t>
            </a:r>
            <a:r>
              <a:rPr lang="en-US" dirty="0">
                <a:solidFill>
                  <a:prstClr val="black"/>
                </a:solidFill>
              </a:rPr>
              <a:t>again.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Circuit</a:t>
            </a:r>
            <a:r>
              <a:rPr lang="es-ES" dirty="0"/>
              <a:t> Breaker</a:t>
            </a:r>
            <a:br>
              <a:rPr lang="es-ES" dirty="0"/>
            </a:b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6" name="Picture 2" descr="Resultado de imagen de circuit breaker pattern microservices">
            <a:extLst>
              <a:ext uri="{FF2B5EF4-FFF2-40B4-BE49-F238E27FC236}">
                <a16:creationId xmlns:a16="http://schemas.microsoft.com/office/drawing/2014/main" id="{B41C2E6E-8520-44D9-A465-C960F83D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8" y="2744535"/>
            <a:ext cx="5314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3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86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066288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Adopt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DevOps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methodology</a:t>
            </a:r>
            <a:endParaRPr lang="es-E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Automated</a:t>
            </a:r>
            <a:r>
              <a:rPr lang="es-ES" dirty="0">
                <a:solidFill>
                  <a:prstClr val="black"/>
                </a:solidFill>
              </a:rPr>
              <a:t> QA and </a:t>
            </a:r>
            <a:r>
              <a:rPr lang="es-ES" dirty="0" err="1">
                <a:solidFill>
                  <a:prstClr val="black"/>
                </a:solidFill>
              </a:rPr>
              <a:t>Deployments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Continous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Integration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Continuous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Deployment</a:t>
            </a:r>
            <a:r>
              <a:rPr lang="es-ES" dirty="0">
                <a:solidFill>
                  <a:prstClr val="black"/>
                </a:solidFill>
              </a:rPr>
              <a:t> (CI/CD)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Faster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independent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deliveries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br>
              <a:rPr lang="es-ES" dirty="0"/>
            </a:br>
            <a:r>
              <a:rPr lang="es-ES" dirty="0" err="1"/>
              <a:t>Automation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1026" name="Picture 2" descr="Resultado de imagen de devops cicd">
            <a:extLst>
              <a:ext uri="{FF2B5EF4-FFF2-40B4-BE49-F238E27FC236}">
                <a16:creationId xmlns:a16="http://schemas.microsoft.com/office/drawing/2014/main" id="{324E31C9-FA4C-455B-A07E-A1BF083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193"/>
            <a:ext cx="5962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Workshop: adding Circuit Breaker with Polly</a:t>
            </a:r>
          </a:p>
        </p:txBody>
      </p:sp>
    </p:spTree>
    <p:extLst>
      <p:ext uri="{BB962C8B-B14F-4D97-AF65-F5344CB8AC3E}">
        <p14:creationId xmlns:p14="http://schemas.microsoft.com/office/powerpoint/2010/main" val="390595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3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087A25-92C7-477B-8C1F-FD213144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have lots of instances of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service instance can be down for  handling requests but the host be running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need a way to detect these outages to raise a warning and handle the situation 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Move traffic to other instances of the same service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Notify the team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Recycle the service</a:t>
            </a:r>
            <a:endParaRPr lang="es-E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DB68BB-334E-43E2-A57C-4810B161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5C30F-D595-43A3-9F5F-6F52B6FE2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CEFA4-003E-47A2-9D60-990FD1784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91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is the group of operations and activities related to provide the near-real-time information about the containers and microservices.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Health monitoring is different from diagnostics: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Diagnostics is about tracking and measuring data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Health monitoring is about the state of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2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There are programs that automatize the management of our microservices when they are containerized.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Container managers</a:t>
            </a:r>
            <a:r>
              <a:rPr lang="en-US" dirty="0">
                <a:solidFill>
                  <a:prstClr val="black"/>
                </a:solidFill>
              </a:rPr>
              <a:t> (Kubernetes, Service Fabric, Swarm…) have health monitoring as a built-in feature. They notify when an instance fails and can take actions automatically.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Kubernetes has two kinds of health check, in addition to the detection of application terminated: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Liveness probes: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up and running. Case where application is crashed or deadlocked but not terminated. HTTP call serves to probe it is ok.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If detected Liveness fail, pod is restarted.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Readiness probes:</a:t>
            </a:r>
            <a:r>
              <a:rPr lang="en-US" sz="1600" b="1" u="sng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ready to serve traffic. It implies that all the dependencies (database, other services) are up and running. It can happen when starting pod, updating, etc.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Traffic will not be sent until the application is ready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managers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0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12DCA51-8FCA-4BE3-84AF-F43C68E5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42" y="3255264"/>
            <a:ext cx="5339829" cy="2942337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Docker already provided status about the containers (Running, Exited, Paused…), but not really about the apps running inside the container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Since Docker version 1.12 and for Cocker compose v 2.1, it provides a health check system for the apps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can configure several checks to indicate if the application is healthy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EE2D44-9D9C-4055-9686-4255277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A4E6-0774-4ABE-B5CC-8F6E400BB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1F2A42-695C-4226-8FC8-66568CBC3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# Test html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 err="1"/>
              <a:t>healthcheck</a:t>
            </a:r>
            <a:r>
              <a:rPr lang="en-US" dirty="0"/>
              <a:t>: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test: ["CMD", "curl", "-f", "http://localhost"]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interval: 1m30s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timeout: 10s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retries: 3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</a:t>
            </a:r>
            <a:r>
              <a:rPr lang="en-US" dirty="0" err="1"/>
              <a:t>start_period</a:t>
            </a:r>
            <a:r>
              <a:rPr lang="en-US" dirty="0"/>
              <a:t>: 40s</a:t>
            </a:r>
          </a:p>
          <a:p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76D4961-7428-47DA-B4A1-9561AE0CB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Full-</a:t>
            </a:r>
            <a:r>
              <a:rPr lang="ca-ES" dirty="0" err="1"/>
              <a:t>stack</a:t>
            </a:r>
            <a:r>
              <a:rPr lang="ca-ES" dirty="0"/>
              <a:t> </a:t>
            </a:r>
            <a:r>
              <a:rPr lang="ca-ES" dirty="0" err="1"/>
              <a:t>developer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 &amp; </a:t>
            </a:r>
            <a:r>
              <a:rPr lang="ca-ES" dirty="0" err="1"/>
              <a:t>Cloud</a:t>
            </a:r>
            <a:r>
              <a:rPr lang="ca-ES" dirty="0"/>
              <a:t> </a:t>
            </a:r>
            <a:r>
              <a:rPr lang="ca-ES" dirty="0" err="1"/>
              <a:t>solutions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rtomas@plainconcepts.com</a:t>
            </a:r>
          </a:p>
          <a:p>
            <a:endParaRPr lang="ca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Ramón Tomás	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988694CE-5C6F-43E7-8036-ECE681D30A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11196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in pharma diagnostics, homeland security and travel industries</a:t>
            </a:r>
          </a:p>
          <a:p>
            <a:endParaRPr lang="ca-ES" dirty="0">
              <a:hlinkClick r:id="rId3"/>
            </a:endParaRPr>
          </a:p>
          <a:p>
            <a:r>
              <a:rPr lang="ca-ES" dirty="0">
                <a:hlinkClick r:id="rId3"/>
              </a:rPr>
              <a:t>https://www.linkedin.com/in/david-sanz/</a:t>
            </a:r>
            <a:endParaRPr lang="ca-ES" dirty="0"/>
          </a:p>
          <a:p>
            <a:r>
              <a:rPr lang="ca-ES" dirty="0"/>
              <a:t>dsanz@plainconcepts.com</a:t>
            </a:r>
          </a:p>
          <a:p>
            <a:endParaRPr lang="ca-ES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a-ES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a-ES" dirty="0"/>
              <a:t>Consultant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a-ES" dirty="0"/>
              <a:t>Software </a:t>
            </a:r>
            <a:r>
              <a:rPr lang="ca-ES" dirty="0" err="1"/>
              <a:t>Development</a:t>
            </a:r>
            <a:r>
              <a:rPr lang="ca-ES" dirty="0"/>
              <a:t> </a:t>
            </a:r>
            <a:r>
              <a:rPr lang="ca-ES" dirty="0" err="1"/>
              <a:t>Engineer</a:t>
            </a:r>
            <a:r>
              <a:rPr lang="ca-ES" dirty="0"/>
              <a:t>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ca-ES" dirty="0"/>
              <a:t>@</a:t>
            </a:r>
            <a:r>
              <a:rPr lang="ca-ES" dirty="0" err="1"/>
              <a:t>dsrodenas</a:t>
            </a:r>
            <a:r>
              <a:rPr lang="ca-ES" dirty="0"/>
              <a:t> (</a:t>
            </a:r>
            <a:r>
              <a:rPr lang="ca-ES" dirty="0" err="1"/>
              <a:t>twitter</a:t>
            </a:r>
            <a:r>
              <a:rPr lang="ca-ES" dirty="0"/>
              <a:t>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dirty="0"/>
              <a:t>@ramon_tomas84 (</a:t>
            </a:r>
            <a:r>
              <a:rPr lang="ca-ES" dirty="0" err="1"/>
              <a:t>twitter</a:t>
            </a:r>
            <a:r>
              <a:rPr lang="ca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Another example with database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C322A-49C3-4F9A-A5D2-B339574C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4745635"/>
            <a:ext cx="12192000" cy="815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FF1CB3-699E-457A-AC58-DD401DA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371725"/>
            <a:ext cx="7886700" cy="21145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1A07E6-AC44-412F-8E23-9F929E582019}"/>
              </a:ext>
            </a:extLst>
          </p:cNvPr>
          <p:cNvCxnSpPr/>
          <p:nvPr/>
        </p:nvCxnSpPr>
        <p:spPr>
          <a:xfrm>
            <a:off x="6915150" y="535305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5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custom health checks there exist libraries to add code to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ASP.NET Core we can use </a:t>
            </a:r>
            <a:r>
              <a:rPr lang="en-US" dirty="0" err="1">
                <a:solidFill>
                  <a:prstClr val="black"/>
                </a:solidFill>
                <a:hlinkClick r:id="rId2"/>
              </a:rPr>
              <a:t>HealthChecks</a:t>
            </a:r>
            <a:r>
              <a:rPr lang="en-US" dirty="0">
                <a:solidFill>
                  <a:prstClr val="black"/>
                </a:solidFill>
              </a:rPr>
              <a:t> from the ASP.NET team. You can download the NuGet package </a:t>
            </a:r>
            <a:r>
              <a:rPr lang="en-US" dirty="0" err="1">
                <a:solidFill>
                  <a:prstClr val="black"/>
                </a:solidFill>
              </a:rPr>
              <a:t>Microsoft.AspNetCore.HealthChecks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allows several kind of checks, and it is extensible for custom cases.</a:t>
            </a:r>
          </a:p>
          <a:p>
            <a:pPr>
              <a:buClr>
                <a:srgbClr val="00D0FF"/>
              </a:buClr>
              <a:buSzPct val="110000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3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IServiceProvider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ConfigureServices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IServiceCollection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services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SQL server and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Azure Blob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storage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</a:rPr>
              <a:t>services.AddHealthChecks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checks</a:t>
            </a:r>
            <a:r>
              <a:rPr lang="es-ES" dirty="0">
                <a:latin typeface="Consolas" panose="020B0609020204030204" pitchFamily="49" charset="0"/>
              </a:rPr>
              <a:t> =&gt;</a:t>
            </a:r>
          </a:p>
          <a:p>
            <a:r>
              <a:rPr lang="es-ES" dirty="0">
                <a:latin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TryParse</a:t>
            </a:r>
            <a:r>
              <a:rPr lang="en-US" dirty="0">
                <a:latin typeface="Consolas" panose="020B0609020204030204" pitchFamily="49" charset="0"/>
              </a:rPr>
              <a:t>(Configuration[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minutesParsed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  minutes = </a:t>
            </a:r>
            <a:r>
              <a:rPr lang="es-ES" dirty="0" err="1">
                <a:latin typeface="Consolas" panose="020B0609020204030204" pitchFamily="49" charset="0"/>
              </a:rPr>
              <a:t>minutesParsed</a:t>
            </a:r>
            <a:r>
              <a:rPr lang="es-ES" dirty="0"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Minutes configures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cache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duration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checks.AddSqlCheck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CatalogDb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Configuration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ConnectionString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],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TimeSpan.FromMinutes</a:t>
            </a:r>
            <a:r>
              <a:rPr lang="es-ES" dirty="0">
                <a:latin typeface="Consolas" panose="020B0609020204030204" pitchFamily="49" charset="0"/>
              </a:rPr>
              <a:t>(minutes));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});</a:t>
            </a:r>
          </a:p>
          <a:p>
            <a:r>
              <a:rPr lang="es-ES" dirty="0">
                <a:latin typeface="Consolas" panose="020B0609020204030204" pitchFamily="49" charset="0"/>
              </a:rPr>
              <a:t>(...)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SQL </a:t>
            </a:r>
            <a:r>
              <a:rPr lang="es-ES" b="1" dirty="0" err="1"/>
              <a:t>dependency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6A1AC-B40D-429D-85A8-8F952DC2401C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5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other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err="1">
                <a:latin typeface="Consolas" panose="020B0609020204030204" pitchFamily="49" charset="0"/>
              </a:rPr>
              <a:t>.TryParse</a:t>
            </a:r>
            <a:r>
              <a:rPr lang="en-US" sz="1500" dirty="0">
                <a:latin typeface="Consolas" panose="020B0609020204030204" pitchFamily="49" charset="0"/>
              </a:rPr>
              <a:t>(Configuration[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latin typeface="Consolas" panose="020B0609020204030204" pitchFamily="49" charset="0"/>
              </a:rPr>
              <a:t>],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var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minutesParsed</a:t>
            </a:r>
            <a:r>
              <a:rPr lang="en-US" sz="1500" dirty="0">
                <a:latin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    minutes = </a:t>
            </a:r>
            <a:r>
              <a:rPr lang="es-ES" sz="1500" dirty="0" err="1">
                <a:latin typeface="Consolas" panose="020B0609020204030204" pitchFamily="49" charset="0"/>
              </a:rPr>
              <a:t>minutesParsed</a:t>
            </a:r>
            <a:r>
              <a:rPr lang="es-ES" sz="1500" dirty="0">
                <a:latin typeface="Consolas" panose="020B0609020204030204" pitchFamily="49" charset="0"/>
              </a:rPr>
              <a:t>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would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byt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endpoint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f.i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 “http://catalog.api/hc”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OrderingUrlHC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BasketUrlHC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TimeSpan.Zero</a:t>
            </a:r>
            <a:r>
              <a:rPr lang="es-ES" sz="1500" dirty="0">
                <a:latin typeface="Consolas" panose="020B0609020204030204" pitchFamily="49" charset="0"/>
              </a:rPr>
              <a:t>);</a:t>
            </a:r>
            <a:endParaRPr lang="es-E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IdentityUrlHC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MarketingUrlHC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/>
              <a:t> </a:t>
            </a:r>
            <a:r>
              <a:rPr lang="es-ES" b="1" dirty="0" err="1"/>
              <a:t>dependencies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without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need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ValueTask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IHealthCheckResult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&gt;&gt;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checks.AddValueTaskCheck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"HTTP 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Endpoint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() =&gt;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s-ES" sz="1600" dirty="0" err="1">
                <a:latin typeface="Consolas" panose="020B0609020204030204" pitchFamily="49" charset="0"/>
              </a:rPr>
              <a:t>ValueTask</a:t>
            </a:r>
            <a:r>
              <a:rPr lang="es-ES" sz="1600" dirty="0">
                <a:latin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</a:rPr>
              <a:t>IHealthCheckResult</a:t>
            </a:r>
            <a:r>
              <a:rPr lang="es-ES" sz="1600" dirty="0">
                <a:latin typeface="Consolas" panose="020B0609020204030204" pitchFamily="49" charset="0"/>
              </a:rPr>
              <a:t>&gt;(</a:t>
            </a:r>
            <a:r>
              <a:rPr lang="es-ES" sz="1600" dirty="0" err="1">
                <a:latin typeface="Consolas" panose="020B0609020204030204" pitchFamily="49" charset="0"/>
              </a:rPr>
              <a:t>HealthCheckResult.Healthy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"Ok"</a:t>
            </a:r>
            <a:r>
              <a:rPr lang="es-ES" sz="1600" dirty="0">
                <a:latin typeface="Consolas" panose="020B0609020204030204" pitchFamily="49" charset="0"/>
              </a:rPr>
              <a:t>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TimeSpan.Zero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s-ES" sz="1600" dirty="0">
                <a:latin typeface="Consolas" panose="020B0609020204030204" pitchFamily="49" charset="0"/>
              </a:rPr>
              <a:t>);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no cache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here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testing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demo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only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</a:t>
            </a:r>
            <a:r>
              <a:rPr lang="es-ES" dirty="0" err="1"/>
              <a:t>Program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BuildWebHost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BuildWebHost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args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.</a:t>
            </a:r>
            <a:r>
              <a:rPr lang="es-ES" sz="1600" dirty="0" err="1">
                <a:latin typeface="Consolas" panose="020B0609020204030204" pitchFamily="49" charset="0"/>
              </a:rPr>
              <a:t>UseStartup</a:t>
            </a:r>
            <a:r>
              <a:rPr lang="es-E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.</a:t>
            </a:r>
            <a:r>
              <a:rPr lang="es-ES" sz="1600" dirty="0" err="1">
                <a:latin typeface="Consolas" panose="020B0609020204030204" pitchFamily="49" charset="0"/>
              </a:rPr>
              <a:t>UseApplicationInsights</a:t>
            </a:r>
            <a:r>
              <a:rPr lang="es-ES" sz="1600" dirty="0">
                <a:latin typeface="Consolas" panose="020B0609020204030204" pitchFamily="49" charset="0"/>
              </a:rPr>
              <a:t>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Reporting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status at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address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hc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b="1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UseHealthChecks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"/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hc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UseContentRoot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Directory.GetCurrentDirectory</a:t>
            </a:r>
            <a:r>
              <a:rPr lang="es-E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UseWebRoot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Pics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 (...)</a:t>
            </a:r>
            <a:endParaRPr lang="es-ES" sz="15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Exposing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HealthCheck</a:t>
            </a:r>
            <a:r>
              <a:rPr lang="es-ES" b="1" dirty="0"/>
              <a:t> </a:t>
            </a:r>
            <a:r>
              <a:rPr lang="es-ES" b="1" dirty="0" err="1"/>
              <a:t>endpoint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9E74CC-3409-47E3-81EE-D21B8247A3AA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0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8CEAAD-8F71-4570-975A-5200855A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DB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B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B4BD6C-1639-496B-9B43-13A8494A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4800" dirty="0"/>
              <a:t>Workshop: </a:t>
            </a:r>
            <a:r>
              <a:rPr lang="es-ES" sz="4800" dirty="0" err="1"/>
              <a:t>implementing</a:t>
            </a:r>
            <a:r>
              <a:rPr lang="es-ES" sz="4800" dirty="0"/>
              <a:t> </a:t>
            </a:r>
            <a:r>
              <a:rPr lang="es-ES" sz="4800" dirty="0" err="1"/>
              <a:t>HealthChecks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694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60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10202255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Add specific docker-compose files for different environments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each environment execute the compose chain starting from  docker-</a:t>
            </a:r>
            <a:r>
              <a:rPr lang="en-US" dirty="0" err="1"/>
              <a:t>compose.yml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put app configuration in setting files (</a:t>
            </a:r>
            <a:r>
              <a:rPr lang="en-US" dirty="0" err="1"/>
              <a:t>f.i</a:t>
            </a:r>
            <a:r>
              <a:rPr lang="en-US" dirty="0"/>
              <a:t>. </a:t>
            </a:r>
            <a:r>
              <a:rPr lang="en-US" dirty="0" err="1"/>
              <a:t>appsettings.json</a:t>
            </a:r>
            <a:r>
              <a:rPr lang="en-US" dirty="0"/>
              <a:t>) because the files are part of he image. Set instead the configuration in Docker-compose files with environment variables.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layering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B725B-F6C2-4F3D-9A3F-04B77AD6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23" y="3591477"/>
            <a:ext cx="4639282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configuration values through the environment variables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Docker-compose use the .</a:t>
            </a:r>
            <a:r>
              <a:rPr lang="en-US" dirty="0" err="1"/>
              <a:t>env</a:t>
            </a:r>
            <a:r>
              <a:rPr lang="en-US" dirty="0"/>
              <a:t> file. Change the values of the .</a:t>
            </a:r>
            <a:r>
              <a:rPr lang="en-US" dirty="0" err="1"/>
              <a:t>env</a:t>
            </a:r>
            <a:r>
              <a:rPr lang="en-US" dirty="0"/>
              <a:t> file during Release for each environment.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env</a:t>
            </a:r>
            <a:r>
              <a:rPr lang="es-ES" sz="5400" dirty="0"/>
              <a:t>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8E04-713D-4C9C-A59B-126634B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97" y="2777229"/>
            <a:ext cx="7760006" cy="30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  <a:p>
            <a:r>
              <a:rPr lang="es-ES" dirty="0" err="1"/>
              <a:t>Resilience</a:t>
            </a:r>
            <a:endParaRPr lang="es-ES" dirty="0"/>
          </a:p>
          <a:p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  <a:p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All that has state, goes out of our containerized 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stateful</a:t>
            </a:r>
            <a:r>
              <a:rPr lang="en-US" dirty="0"/>
              <a:t> services we create and consume resources in Azure or equivalent system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store session in the service. Store it a shared store, like </a:t>
            </a:r>
            <a:r>
              <a:rPr lang="en-US" dirty="0" err="1"/>
              <a:t>Redis</a:t>
            </a:r>
            <a:r>
              <a:rPr lang="en-US" dirty="0"/>
              <a:t> or another.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use in-memory data </a:t>
            </a:r>
            <a:r>
              <a:rPr lang="en-US" u="sng" dirty="0"/>
              <a:t>(requests will arrive to different instances)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CFD5A-3B79-4AFF-8A5C-BF85181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93" y="3591155"/>
            <a:ext cx="4606014" cy="1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Change the connected resource must be as easy as change the value of one environment variable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48E769-A6A0-433B-AB62-4CEB8DF25A1B}"/>
              </a:ext>
            </a:extLst>
          </p:cNvPr>
          <p:cNvGrpSpPr/>
          <p:nvPr/>
        </p:nvGrpSpPr>
        <p:grpSpPr>
          <a:xfrm>
            <a:off x="660400" y="2684656"/>
            <a:ext cx="12111382" cy="3091360"/>
            <a:chOff x="660400" y="2684656"/>
            <a:chExt cx="12111382" cy="30913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A3B08E-BBA7-4ACC-8C91-69FD6E38A636}"/>
                </a:ext>
              </a:extLst>
            </p:cNvPr>
            <p:cNvGrpSpPr/>
            <p:nvPr/>
          </p:nvGrpSpPr>
          <p:grpSpPr>
            <a:xfrm>
              <a:off x="660400" y="2684656"/>
              <a:ext cx="10962640" cy="3091360"/>
              <a:chOff x="660400" y="2684656"/>
              <a:chExt cx="10962640" cy="30913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A3F523-A8EA-4A68-8BB2-93E5A28C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2684656"/>
                <a:ext cx="10962640" cy="309136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79BDDDB-B9B2-470E-9790-5FF72A68CAF3}"/>
                  </a:ext>
                </a:extLst>
              </p:cNvPr>
              <p:cNvCxnSpPr/>
              <p:nvPr/>
            </p:nvCxnSpPr>
            <p:spPr>
              <a:xfrm>
                <a:off x="3406140" y="3958590"/>
                <a:ext cx="217170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F8207C-F93C-4A42-8088-FC7754BB7AE2}"/>
                  </a:ext>
                </a:extLst>
              </p:cNvPr>
              <p:cNvCxnSpPr/>
              <p:nvPr/>
            </p:nvCxnSpPr>
            <p:spPr>
              <a:xfrm>
                <a:off x="5848350" y="3958590"/>
                <a:ext cx="5600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B5AFA4-96B9-41F9-98AF-35868F1E2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690" y="4423410"/>
                <a:ext cx="223266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010B94-99BD-40CF-A1B3-C692E5BE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280" y="4423410"/>
                <a:ext cx="8648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771CC66-7D6B-4EB9-8B9F-755598520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2730" y="4194810"/>
                <a:ext cx="305562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FC2121-4A8D-4CB4-88F2-45AE810A7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194810"/>
                <a:ext cx="51092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2CE8A8-2BC5-4227-8BBF-565597A13397}"/>
                </a:ext>
              </a:extLst>
            </p:cNvPr>
            <p:cNvSpPr txBox="1"/>
            <p:nvPr/>
          </p:nvSpPr>
          <p:spPr>
            <a:xfrm>
              <a:off x="8610653" y="4701313"/>
              <a:ext cx="4161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--- </a:t>
              </a:r>
              <a:r>
                <a:rPr lang="ca-ES" dirty="0">
                  <a:solidFill>
                    <a:srgbClr val="FF0000"/>
                  </a:solidFill>
                </a:rPr>
                <a:t>Local/container </a:t>
              </a:r>
              <a:r>
                <a:rPr lang="ca-ES" dirty="0" err="1">
                  <a:solidFill>
                    <a:srgbClr val="FF0000"/>
                  </a:solidFill>
                </a:rPr>
                <a:t>service</a:t>
              </a:r>
              <a:endParaRPr lang="ca-ES" dirty="0">
                <a:solidFill>
                  <a:srgbClr val="FF0000"/>
                </a:solidFill>
              </a:endParaRPr>
            </a:p>
            <a:p>
              <a:r>
                <a:rPr lang="ca-ES" b="1" dirty="0">
                  <a:solidFill>
                    <a:srgbClr val="00DBFF"/>
                  </a:solidFill>
                </a:rPr>
                <a:t>---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Azure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service</a:t>
              </a:r>
              <a:endParaRPr lang="ca-ES" dirty="0">
                <a:solidFill>
                  <a:srgbClr val="00D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There will be multiple instances running</a:t>
            </a:r>
          </a:p>
          <a:p>
            <a:pPr lvl="0">
              <a:buClr>
                <a:srgbClr val="00D0FF"/>
              </a:buClr>
              <a:buSzPct val="110000"/>
            </a:pPr>
            <a:endParaRPr lang="en-US" sz="2000" b="1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The system must be </a:t>
            </a:r>
            <a:r>
              <a:rPr lang="it-IT" b="1" dirty="0"/>
              <a:t>protected by desing from concurrences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Test with multiple instances </a:t>
            </a:r>
            <a:r>
              <a:rPr lang="en-US" dirty="0"/>
              <a:t>of the services to detect concurrency anomalies.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Scale on local with docker compose ‘scale’ parameter: 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‘</a:t>
            </a:r>
            <a:r>
              <a:rPr lang="it-IT" sz="1600" i="1" dirty="0">
                <a:solidFill>
                  <a:schemeClr val="tx1"/>
                </a:solidFill>
                <a:latin typeface="+mj-lt"/>
              </a:rPr>
              <a:t>docker-compose scale service_name=5’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Execute </a:t>
            </a:r>
            <a:r>
              <a:rPr lang="it-IT" b="1" dirty="0"/>
              <a:t>load tests with multiple users </a:t>
            </a:r>
            <a:r>
              <a:rPr lang="it-IT" dirty="0"/>
              <a:t> deploying in orchestrators like Kubernetes with multiple pods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Ensure that the </a:t>
            </a:r>
            <a:r>
              <a:rPr lang="it-IT" b="1" dirty="0"/>
              <a:t>health monitoring is working </a:t>
            </a:r>
            <a:r>
              <a:rPr lang="it-IT" dirty="0"/>
              <a:t>as expected before going to production</a:t>
            </a:r>
            <a:r>
              <a:rPr lang="en-US" dirty="0"/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buClr>
                <a:srgbClr val="00D0FF"/>
              </a:buClr>
              <a:buSzPct val="110000"/>
            </a:pPr>
            <a:r>
              <a:rPr lang="it-IT" sz="2800" b="1" u="sng" dirty="0"/>
              <a:t>Do not let it for the final phase of development!!</a:t>
            </a:r>
          </a:p>
          <a:p>
            <a:pPr lvl="0">
              <a:buClr>
                <a:srgbClr val="00D0FF"/>
              </a:buClr>
              <a:buSzPct val="110000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Test </a:t>
            </a:r>
            <a:r>
              <a:rPr lang="es-ES" sz="5400" dirty="0" err="1"/>
              <a:t>scaling</a:t>
            </a:r>
            <a:r>
              <a:rPr lang="es-ES" sz="5400" dirty="0"/>
              <a:t>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3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are automatically send to a centralized system (Application Insights for Azure)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Shared log system for all the services (routing, format, data…) </a:t>
            </a:r>
            <a:r>
              <a:rPr lang="en-US" dirty="0">
                <a:sym typeface="Wingdings" panose="05000000000000000000" pitchFamily="2" charset="2"/>
              </a:rPr>
              <a:t> Accepted coupling in this case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Ensure that all messages/events derived from one request/command share the same correlation ID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can be observed from the service level to the aggregation of the whole system in metrics 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Logs centralized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 descr="https://docs.microsoft.com/es-es/azure/application-insights/media/app-insights-overview/00-sample.png">
            <a:extLst>
              <a:ext uri="{FF2B5EF4-FFF2-40B4-BE49-F238E27FC236}">
                <a16:creationId xmlns:a16="http://schemas.microsoft.com/office/drawing/2014/main" id="{BCDFAB01-F3C6-4604-AE40-FAD4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91" y="3136418"/>
            <a:ext cx="5108818" cy="29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4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Create the CI/CD chains as one of the first tasks in the project.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VSTS is a good tool for that.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values in the Release Management tasks, in the CD, not in config files.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Use secrets and key vaults for sensitive data (Azure Key Vault can be integrated fast with VSTS)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 your scripts and other configuration files as ARM templates in the repository with the code, to keep it synchronized.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I</a:t>
            </a:r>
            <a:r>
              <a:rPr lang="en-US" dirty="0" err="1"/>
              <a:t>nclude</a:t>
            </a:r>
            <a:r>
              <a:rPr lang="en-US" dirty="0"/>
              <a:t> test run in the CI/CD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CI/CD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1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Avoid breaking changes as much as possible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REST with </a:t>
            </a:r>
            <a:r>
              <a:rPr lang="en-US" dirty="0" err="1"/>
              <a:t>json</a:t>
            </a:r>
            <a:r>
              <a:rPr lang="en-US" dirty="0"/>
              <a:t>, xml data objects helps to keep messages open to changes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Customers apply the </a:t>
            </a:r>
            <a:r>
              <a:rPr lang="en-US" b="1" dirty="0"/>
              <a:t>Tolerant reader pattern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Take what you need, do not validate the rest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Avoid assumptions about the structure of the data. Ex: do not set in the reader “/order-history/order-list/order” but take “//order” directly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Implement Tolerant reader in one specific point, and from there inside use a typed DTO</a:t>
            </a:r>
            <a:endParaRPr lang="es-E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8DB7F-3873-4AAD-825A-531CEC8A64D6}"/>
              </a:ext>
            </a:extLst>
          </p:cNvPr>
          <p:cNvSpPr txBox="1"/>
          <p:nvPr/>
        </p:nvSpPr>
        <p:spPr>
          <a:xfrm>
            <a:off x="2761367" y="2385918"/>
            <a:ext cx="6407865" cy="93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 conservative in what you do, be liberal in what you accept from others.</a:t>
            </a:r>
          </a:p>
          <a:p>
            <a:pPr fontAlgn="base"/>
            <a:r>
              <a:rPr lang="en-US" i="1" dirty="0">
                <a:hlinkClick r:id="rId2"/>
              </a:rPr>
              <a:t>-- Jon </a:t>
            </a:r>
            <a:r>
              <a:rPr lang="en-US" i="1" dirty="0" err="1">
                <a:hlinkClick r:id="rId2"/>
              </a:rPr>
              <a:t>Postel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Use semantic version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MAJOR.MINOR.PATCH</a:t>
            </a: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version tell to the consumer if is compatible or not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Patch: fix issues </a:t>
            </a:r>
            <a:r>
              <a:rPr lang="en-U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</a:rPr>
              <a:t>Minor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added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functionality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compatible 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Major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breaking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changes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incompatible  KO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Recommended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URI (ex. </a:t>
            </a:r>
            <a:r>
              <a:rPr lang="es-ES" dirty="0">
                <a:sym typeface="Wingdings" panose="05000000000000000000" pitchFamily="2" charset="2"/>
                <a:hlinkClick r:id="rId2"/>
              </a:rPr>
              <a:t>http://myservice/api/v2.1.2/resources</a:t>
            </a:r>
            <a:r>
              <a:rPr lang="es-ES" dirty="0">
                <a:sym typeface="Wingdings" panose="05000000000000000000" pitchFamily="2" charset="2"/>
              </a:rPr>
              <a:t>) </a:t>
            </a:r>
            <a:r>
              <a:rPr lang="es-ES" dirty="0" err="1">
                <a:sym typeface="Wingdings" panose="05000000000000000000" pitchFamily="2" charset="2"/>
              </a:rPr>
              <a:t>but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</a:t>
            </a:r>
            <a:r>
              <a:rPr lang="es-ES" dirty="0">
                <a:sym typeface="Wingdings" panose="05000000000000000000" pitchFamily="2" charset="2"/>
              </a:rPr>
              <a:t> can be </a:t>
            </a:r>
            <a:r>
              <a:rPr lang="es-ES" dirty="0" err="1">
                <a:sym typeface="Wingdings" panose="05000000000000000000" pitchFamily="2" charset="2"/>
              </a:rPr>
              <a:t>passed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message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header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0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keep the old version temporary through endpoints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D1601-A7E4-4FF8-A34A-E105637A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4" y="2413031"/>
            <a:ext cx="5945172" cy="33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3"/>
              </a:rPr>
              <a:t>Sam Newman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894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Breaking changes: maintain 2 versions of the service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6A1B42-F39F-4147-BE6B-220995F347C7}"/>
              </a:ext>
            </a:extLst>
          </p:cNvPr>
          <p:cNvGrpSpPr/>
          <p:nvPr/>
        </p:nvGrpSpPr>
        <p:grpSpPr>
          <a:xfrm>
            <a:off x="1346415" y="2391199"/>
            <a:ext cx="3700734" cy="3514633"/>
            <a:chOff x="1346415" y="2391199"/>
            <a:chExt cx="3700734" cy="3514633"/>
          </a:xfrm>
        </p:grpSpPr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C02FF815-00E1-4247-88FA-FAD15CF2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415" y="2391199"/>
              <a:ext cx="3700734" cy="3514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F9692-CF4A-4527-BEC4-B6F893173ACD}"/>
                </a:ext>
              </a:extLst>
            </p:cNvPr>
            <p:cNvSpPr txBox="1"/>
            <p:nvPr/>
          </p:nvSpPr>
          <p:spPr>
            <a:xfrm>
              <a:off x="3248138" y="3313584"/>
              <a:ext cx="13523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New </a:t>
              </a:r>
              <a:r>
                <a:rPr lang="en-US" sz="9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endpoint version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4B17AA-8144-4F0D-94C8-E7D817FF3D07}"/>
                </a:ext>
              </a:extLst>
            </p:cNvPr>
            <p:cNvSpPr txBox="1"/>
            <p:nvPr/>
          </p:nvSpPr>
          <p:spPr>
            <a:xfrm>
              <a:off x="3685032" y="4040810"/>
              <a:ext cx="50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1100" b="1" dirty="0">
                  <a:cs typeface="Calibri" panose="020F0502020204030204" pitchFamily="34" charset="0"/>
                </a:rPr>
                <a:t>v59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198147-A861-435A-8CAC-0476D7764C0A}"/>
              </a:ext>
            </a:extLst>
          </p:cNvPr>
          <p:cNvSpPr txBox="1"/>
          <p:nvPr/>
        </p:nvSpPr>
        <p:spPr>
          <a:xfrm>
            <a:off x="5525912" y="2459888"/>
            <a:ext cx="4702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for rare cases where one old service cannot be migrated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complexity for maintainability, routing, deployment...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9315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Blue/green deployment (separate deployment from release)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EB97D-41A4-417B-B29C-FFB499A8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93" y="2528237"/>
            <a:ext cx="8985813" cy="2791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34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Canary deployment, gradually move users to the new version</a:t>
            </a: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 err="1"/>
              <a:t>Pictures</a:t>
            </a:r>
            <a:r>
              <a:rPr lang="ca-ES" sz="1200" dirty="0"/>
              <a:t>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 err="1">
                <a:hlinkClick r:id="rId2"/>
              </a:rPr>
              <a:t>Fowler</a:t>
            </a:r>
            <a:endParaRPr lang="ca-ES" sz="1200" dirty="0"/>
          </a:p>
        </p:txBody>
      </p:sp>
      <p:pic>
        <p:nvPicPr>
          <p:cNvPr id="1032" name="Picture 8" descr="https://martinfowler.com/bliki/images/canaryRelease/canary-release-1.png">
            <a:extLst>
              <a:ext uri="{FF2B5EF4-FFF2-40B4-BE49-F238E27FC236}">
                <a16:creationId xmlns:a16="http://schemas.microsoft.com/office/drawing/2014/main" id="{F849D24B-BDE2-4ED5-A30B-B66BB1EC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2887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artinfowler.com/bliki/images/canaryRelease/canary-release-2.png">
            <a:extLst>
              <a:ext uri="{FF2B5EF4-FFF2-40B4-BE49-F238E27FC236}">
                <a16:creationId xmlns:a16="http://schemas.microsoft.com/office/drawing/2014/main" id="{7BC98608-CB56-4150-BB39-762CB6A5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33955"/>
            <a:ext cx="56483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artinfowler.com/bliki/images/canaryRelease/canary-release-3.png">
            <a:extLst>
              <a:ext uri="{FF2B5EF4-FFF2-40B4-BE49-F238E27FC236}">
                <a16:creationId xmlns:a16="http://schemas.microsoft.com/office/drawing/2014/main" id="{243C27C9-BC05-4EF2-9CB9-1034B9F9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19033"/>
            <a:ext cx="56483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Rolling update (typical Kubernetes deployment)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9" name="AutoShape 4" descr="https://d33wubrfki0l68.cloudfront.net/678bcc3281bfcc588e87c73ffdc73c7a8380aca9/703a2/docs/tutorials/kubernetes-basics/public/images/module_06_rollingupdates2.svg">
            <a:extLst>
              <a:ext uri="{FF2B5EF4-FFF2-40B4-BE49-F238E27FC236}">
                <a16:creationId xmlns:a16="http://schemas.microsoft.com/office/drawing/2014/main" id="{8CCA6B12-5F87-44B1-BA29-3296C9693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3258919-AD4D-406D-80CF-FE780D02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7" y="2478794"/>
            <a:ext cx="11796763" cy="31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CDC Customer driven contract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Problem: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Service changes isolated from its consumers.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Each consumer uses part of the data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How to avoid breaking consumers?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Solution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 Driven Contract (CDC) helps to mitigate the breakings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consumers of our service declare their expectations in form of tests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tests are run </a:t>
            </a:r>
            <a:r>
              <a:rPr lang="en-US" dirty="0"/>
              <a:t>during CI build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If CDC tests are broken, it is forbidden to deploy (customer broken)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CDC is the point for discussions between teams about the common contract (as user stories in Agile)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5400" dirty="0" err="1"/>
              <a:t>Versioning</a:t>
            </a:r>
            <a:endParaRPr lang="ca-E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BFE3-9FC5-4A56-B679-E7421D3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9" y="1842546"/>
            <a:ext cx="4390123" cy="208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981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</a:t>
            </a:r>
            <a:r>
              <a:rPr lang="en-US" dirty="0" err="1">
                <a:solidFill>
                  <a:prstClr val="black"/>
                </a:solidFill>
              </a:rPr>
              <a:t>ach</a:t>
            </a:r>
            <a:r>
              <a:rPr lang="en-US" dirty="0">
                <a:solidFill>
                  <a:prstClr val="black"/>
                </a:solidFill>
              </a:rPr>
              <a:t> microservice owns its own data source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olyglot</a:t>
            </a:r>
            <a:r>
              <a:rPr lang="en-US" dirty="0">
                <a:solidFill>
                  <a:prstClr val="black"/>
                </a:solidFill>
              </a:rPr>
              <a:t> microservices and persistence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</a:t>
            </a:r>
            <a:r>
              <a:rPr lang="en-US" dirty="0" err="1">
                <a:solidFill>
                  <a:prstClr val="black"/>
                </a:solidFill>
              </a:rPr>
              <a:t>ata</a:t>
            </a:r>
            <a:r>
              <a:rPr lang="en-US" dirty="0">
                <a:solidFill>
                  <a:prstClr val="black"/>
                </a:solidFill>
              </a:rPr>
              <a:t> must not be shared with other microservices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Data </a:t>
            </a:r>
            <a:r>
              <a:rPr lang="es-ES" dirty="0" err="1">
                <a:solidFill>
                  <a:prstClr val="black"/>
                </a:solidFill>
              </a:rPr>
              <a:t>must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be </a:t>
            </a:r>
            <a:r>
              <a:rPr lang="es-ES" dirty="0" err="1">
                <a:solidFill>
                  <a:prstClr val="black"/>
                </a:solidFill>
              </a:rPr>
              <a:t>directly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queried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other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db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3D3370-E7FD-491A-AE80-BA13AD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42" y="3715981"/>
            <a:ext cx="5025808" cy="249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E83E3-5AFC-4FB2-9D50-1A10B38F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2" y="647310"/>
            <a:ext cx="5363468" cy="278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9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642610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chatty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retrievieng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multiple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fine-</a:t>
            </a:r>
            <a:r>
              <a:rPr lang="es-ES" dirty="0" err="1">
                <a:solidFill>
                  <a:prstClr val="black"/>
                </a:solidFill>
              </a:rPr>
              <a:t>grained</a:t>
            </a:r>
            <a:r>
              <a:rPr lang="es-ES" dirty="0">
                <a:solidFill>
                  <a:prstClr val="black"/>
                </a:solidFill>
              </a:rPr>
              <a:t> Api </a:t>
            </a:r>
            <a:r>
              <a:rPr lang="es-ES" dirty="0" err="1">
                <a:solidFill>
                  <a:prstClr val="black"/>
                </a:solidFill>
              </a:rPr>
              <a:t>Gateways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read</a:t>
            </a:r>
            <a:r>
              <a:rPr lang="es-ES" dirty="0">
                <a:solidFill>
                  <a:prstClr val="black"/>
                </a:solidFill>
              </a:rPr>
              <a:t>-data </a:t>
            </a:r>
            <a:r>
              <a:rPr lang="es-ES" dirty="0" err="1">
                <a:solidFill>
                  <a:prstClr val="black"/>
                </a:solidFill>
              </a:rPr>
              <a:t>models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aggregation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Trade-off between consistency and availability in distributed systems</a:t>
            </a:r>
            <a:r>
              <a:rPr lang="es-ES" dirty="0">
                <a:solidFill>
                  <a:prstClr val="black"/>
                </a:solidFill>
              </a:rPr>
              <a:t> (CAP </a:t>
            </a:r>
            <a:r>
              <a:rPr lang="es-ES" dirty="0" err="1">
                <a:solidFill>
                  <a:prstClr val="black"/>
                </a:solidFill>
              </a:rPr>
              <a:t>Theorem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Ensure</a:t>
            </a:r>
            <a:r>
              <a:rPr lang="es-ES" dirty="0">
                <a:solidFill>
                  <a:prstClr val="black"/>
                </a:solidFill>
              </a:rPr>
              <a:t> eventual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ECC25-A08D-4933-BA63-5DE8E986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2" y="3213846"/>
            <a:ext cx="5314163" cy="3037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Resultado de imagen de api gateways microservices">
            <a:extLst>
              <a:ext uri="{FF2B5EF4-FFF2-40B4-BE49-F238E27FC236}">
                <a16:creationId xmlns:a16="http://schemas.microsoft.com/office/drawing/2014/main" id="{7F68DAF7-E1C1-40A3-A5B7-97554E2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1" y="238981"/>
            <a:ext cx="322317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382915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distributed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Scalability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high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availability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inconsistency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window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Outbox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u="sng" dirty="0" err="1">
                <a:solidFill>
                  <a:prstClr val="black"/>
                </a:solidFill>
              </a:rPr>
              <a:t>provides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Eventual</a:t>
            </a:r>
            <a:br>
              <a:rPr lang="es-ES" dirty="0"/>
            </a:br>
            <a:r>
              <a:rPr lang="es-ES" dirty="0" err="1"/>
              <a:t>Consistency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1026" name="Picture 2" descr="Resultado de imagen de eventual consistency microservices">
            <a:extLst>
              <a:ext uri="{FF2B5EF4-FFF2-40B4-BE49-F238E27FC236}">
                <a16:creationId xmlns:a16="http://schemas.microsoft.com/office/drawing/2014/main" id="{426D25FD-CBC5-4444-B068-7DDB6EB8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8" y="2400768"/>
            <a:ext cx="7004624" cy="3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0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4644947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Http </a:t>
            </a:r>
            <a:r>
              <a:rPr lang="es-ES" dirty="0" err="1">
                <a:solidFill>
                  <a:prstClr val="black"/>
                </a:solidFill>
              </a:rPr>
              <a:t>request</a:t>
            </a:r>
            <a:r>
              <a:rPr lang="es-ES" dirty="0">
                <a:solidFill>
                  <a:prstClr val="black"/>
                </a:solidFill>
              </a:rPr>
              <a:t>/response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app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Apps/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do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orchestrate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interaction</a:t>
            </a:r>
            <a:r>
              <a:rPr lang="es-ES" dirty="0">
                <a:solidFill>
                  <a:prstClr val="black"/>
                </a:solidFill>
              </a:rPr>
              <a:t> as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event-driven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choreography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synchronous</a:t>
            </a:r>
            <a:r>
              <a:rPr lang="es-ES" dirty="0">
                <a:solidFill>
                  <a:prstClr val="black"/>
                </a:solidFill>
              </a:rPr>
              <a:t> Http </a:t>
            </a:r>
            <a:r>
              <a:rPr lang="es-ES" dirty="0" err="1">
                <a:solidFill>
                  <a:prstClr val="black"/>
                </a:solidFill>
              </a:rPr>
              <a:t>calls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between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message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queues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adding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rules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</a:t>
            </a:r>
            <a:r>
              <a:rPr lang="es-ES" dirty="0">
                <a:solidFill>
                  <a:prstClr val="black"/>
                </a:solidFill>
              </a:rPr>
              <a:t> bus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Idempotency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u="sng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23652-41C8-41C7-A5AE-D064B65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40" y="2672079"/>
            <a:ext cx="6086840" cy="32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Resilience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05694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7C9E3-1B06-46F1-B79D-4B433ADBAE57}">
  <ds:schemaRefs>
    <ds:schemaRef ds:uri="http://purl.org/dc/terms/"/>
    <ds:schemaRef ds:uri="http://schemas.openxmlformats.org/package/2006/metadata/core-properties"/>
    <ds:schemaRef ds:uri="http://purl.org/dc/dcmitype/"/>
    <ds:schemaRef ds:uri="5cc60d69-a5f6-4f8f-8194-a79b51c73eb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19725</TotalTime>
  <Words>2167</Words>
  <Application>Microsoft Office PowerPoint</Application>
  <PresentationFormat>Panorámica</PresentationFormat>
  <Paragraphs>356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3" baseType="lpstr">
      <vt:lpstr>Open Sans</vt:lpstr>
      <vt:lpstr>Consolas</vt:lpstr>
      <vt:lpstr>Arial</vt:lpstr>
      <vt:lpstr>Tw Cen MT</vt:lpstr>
      <vt:lpstr>Courier New</vt:lpstr>
      <vt:lpstr>Wingdings</vt:lpstr>
      <vt:lpstr>Helvetica35-Thin</vt:lpstr>
      <vt:lpstr>Calibri</vt:lpstr>
      <vt:lpstr>ThemeLight</vt:lpstr>
      <vt:lpstr>Microservices Architecture MSA</vt:lpstr>
      <vt:lpstr>Ramón Tomás </vt:lpstr>
      <vt:lpstr>Presentación de PowerPoint</vt:lpstr>
      <vt:lpstr>Presentación de PowerPoint</vt:lpstr>
      <vt:lpstr>Decentralized Data</vt:lpstr>
      <vt:lpstr>Decentralized Data </vt:lpstr>
      <vt:lpstr>Eventual Consistency</vt:lpstr>
      <vt:lpstr>Microservices Communication </vt:lpstr>
      <vt:lpstr>Presentación de PowerPoint</vt:lpstr>
      <vt:lpstr>Design for failure</vt:lpstr>
      <vt:lpstr>Circuit Breaker Pattern</vt:lpstr>
      <vt:lpstr>Presentación de PowerPoint</vt:lpstr>
      <vt:lpstr>Infrastructure Automation</vt:lpstr>
      <vt:lpstr>Presentación de PowerPoint</vt:lpstr>
      <vt:lpstr>Presentación de PowerPoint</vt:lpstr>
      <vt:lpstr>The situation</vt:lpstr>
      <vt:lpstr>What is Health monitoring</vt:lpstr>
      <vt:lpstr>Container managers</vt:lpstr>
      <vt:lpstr>Docker</vt:lpstr>
      <vt:lpstr>Docker</vt:lpstr>
      <vt:lpstr>ASP.NET Core</vt:lpstr>
      <vt:lpstr>ASP.NET Core</vt:lpstr>
      <vt:lpstr>ASP.NET Core</vt:lpstr>
      <vt:lpstr>ASP.NET Core</vt:lpstr>
      <vt:lpstr>ASP.NET Core</vt:lpstr>
      <vt:lpstr>Presentación de PowerPoint</vt:lpstr>
      <vt:lpstr>Presentación de PowerPoint</vt:lpstr>
      <vt:lpstr>Docker compose: layering</vt:lpstr>
      <vt:lpstr>Docker Compose: env variables</vt:lpstr>
      <vt:lpstr>Stateful services</vt:lpstr>
      <vt:lpstr>Stateful services</vt:lpstr>
      <vt:lpstr>Test scaling </vt:lpstr>
      <vt:lpstr>Logs centralized</vt:lpstr>
      <vt:lpstr>CI/CD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Versioning</vt:lpstr>
      <vt:lpstr>¡Thank you!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Ramon Tomas</cp:lastModifiedBy>
  <cp:revision>1012</cp:revision>
  <dcterms:created xsi:type="dcterms:W3CDTF">2015-09-03T07:07:39Z</dcterms:created>
  <dcterms:modified xsi:type="dcterms:W3CDTF">2017-12-12T21:35:39Z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